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  <p:sldMasterId id="2147483694" r:id="rId2"/>
  </p:sldMasterIdLst>
  <p:notesMasterIdLst>
    <p:notesMasterId r:id="rId41"/>
  </p:notesMasterIdLst>
  <p:handoutMasterIdLst>
    <p:handoutMasterId r:id="rId42"/>
  </p:handoutMasterIdLst>
  <p:sldIdLst>
    <p:sldId id="261" r:id="rId3"/>
    <p:sldId id="262" r:id="rId4"/>
    <p:sldId id="265" r:id="rId5"/>
    <p:sldId id="263" r:id="rId6"/>
    <p:sldId id="268" r:id="rId7"/>
    <p:sldId id="270" r:id="rId8"/>
    <p:sldId id="289" r:id="rId9"/>
    <p:sldId id="271" r:id="rId10"/>
    <p:sldId id="290" r:id="rId11"/>
    <p:sldId id="272" r:id="rId12"/>
    <p:sldId id="273" r:id="rId13"/>
    <p:sldId id="277" r:id="rId14"/>
    <p:sldId id="274" r:id="rId15"/>
    <p:sldId id="294" r:id="rId16"/>
    <p:sldId id="278" r:id="rId17"/>
    <p:sldId id="276" r:id="rId18"/>
    <p:sldId id="279" r:id="rId19"/>
    <p:sldId id="280" r:id="rId20"/>
    <p:sldId id="281" r:id="rId21"/>
    <p:sldId id="295" r:id="rId22"/>
    <p:sldId id="283" r:id="rId23"/>
    <p:sldId id="298" r:id="rId24"/>
    <p:sldId id="315" r:id="rId25"/>
    <p:sldId id="297" r:id="rId26"/>
    <p:sldId id="299" r:id="rId27"/>
    <p:sldId id="296" r:id="rId28"/>
    <p:sldId id="300" r:id="rId29"/>
    <p:sldId id="312" r:id="rId30"/>
    <p:sldId id="307" r:id="rId31"/>
    <p:sldId id="301" r:id="rId32"/>
    <p:sldId id="305" r:id="rId33"/>
    <p:sldId id="314" r:id="rId34"/>
    <p:sldId id="304" r:id="rId35"/>
    <p:sldId id="313" r:id="rId36"/>
    <p:sldId id="310" r:id="rId37"/>
    <p:sldId id="311" r:id="rId38"/>
    <p:sldId id="302" r:id="rId39"/>
    <p:sldId id="266" r:id="rId4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4D5D"/>
    <a:srgbClr val="DCE7F0"/>
    <a:srgbClr val="1D8DB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892ED8-0AB4-4F2F-9316-4FA618065C8F}" v="1" dt="2023-05-25T17:13:46.2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42" autoAdjust="0"/>
    <p:restoredTop sz="94652"/>
  </p:normalViewPr>
  <p:slideViewPr>
    <p:cSldViewPr snapToGrid="0" snapToObjects="1">
      <p:cViewPr varScale="1">
        <p:scale>
          <a:sx n="82" d="100"/>
          <a:sy n="82" d="100"/>
        </p:scale>
        <p:origin x="1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47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25-5-2023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25-5-2023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0" name="Rechthoek 9"/>
          <p:cNvSpPr/>
          <p:nvPr userDrawn="1"/>
        </p:nvSpPr>
        <p:spPr>
          <a:xfrm>
            <a:off x="0" y="648000"/>
            <a:ext cx="12193200" cy="621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 userDrawn="1"/>
        </p:nvSpPr>
        <p:spPr>
          <a:xfrm>
            <a:off x="0" y="647998"/>
            <a:ext cx="12193200" cy="44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096524" cy="4024798"/>
          </a:xfrm>
        </p:spPr>
        <p:txBody>
          <a:bodyPr anchor="ctr" anchorCtr="0">
            <a:normAutofit/>
          </a:bodyPr>
          <a:lstStyle>
            <a:lvl1pPr algn="l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575999" y="5392801"/>
            <a:ext cx="6096524" cy="730188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48525" y="1654175"/>
            <a:ext cx="4368673" cy="44688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"/>
            <a:ext cx="3471771" cy="72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  <p15:guide id="2" pos="4203">
          <p15:clr>
            <a:srgbClr val="FBAE40"/>
          </p15:clr>
        </p15:guide>
        <p15:guide id="3" orient="horz" pos="397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/>
        </p:nvSpPr>
        <p:spPr>
          <a:xfrm>
            <a:off x="0" y="647998"/>
            <a:ext cx="12193200" cy="6210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1350253"/>
            <a:ext cx="4648209" cy="5507747"/>
          </a:xfrm>
          <a:prstGeom prst="rect">
            <a:avLst/>
          </a:prstGeom>
        </p:spPr>
      </p:pic>
      <p:sp>
        <p:nvSpPr>
          <p:cNvPr id="12" name="Ondertitel 2"/>
          <p:cNvSpPr>
            <a:spLocks noGrp="1"/>
          </p:cNvSpPr>
          <p:nvPr>
            <p:ph type="subTitle" idx="1"/>
          </p:nvPr>
        </p:nvSpPr>
        <p:spPr>
          <a:xfrm>
            <a:off x="576003" y="4359604"/>
            <a:ext cx="8333999" cy="1655999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6000" y="1800000"/>
            <a:ext cx="8334000" cy="23868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"/>
            <a:ext cx="3471771" cy="72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8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EC345-7FB1-4DDD-8C99-610F4A0CCD77}" type="datetime1">
              <a:rPr lang="nl-BE" smtClean="0"/>
              <a:t>25/05/2023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‹nr.›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 baseline="0">
                <a:solidFill>
                  <a:srgbClr val="1D8DB0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005E77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22770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7CBB6-2126-41A6-B9B2-1B3E58B7F358}" type="datetime1">
              <a:rPr lang="nl-BE" smtClean="0"/>
              <a:t>25/05/2023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‹nr.›</a:t>
            </a:fld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9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2F4D5D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270691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24CD4-5DC9-4118-ABE7-2BE5EAE697B9}" type="datetime1">
              <a:rPr lang="nl-BE" smtClean="0"/>
              <a:t>25/05/2023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524" cy="2386800"/>
          </a:xfrm>
        </p:spPr>
        <p:txBody>
          <a:bodyPr anchor="b"/>
          <a:lstStyle>
            <a:lvl1pPr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B238-6ABF-4361-91B6-4E2C76136EFE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7248262" y="3248513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43">
          <p15:clr>
            <a:srgbClr val="FBAE40"/>
          </p15:clr>
        </p15:guide>
        <p15:guide id="2" pos="420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264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E154-E327-4EA4-B2CC-E57A22EFC917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50403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43" userDrawn="1">
          <p15:clr>
            <a:srgbClr val="FBAE40"/>
          </p15:clr>
        </p15:guide>
        <p15:guide id="2" pos="4203" userDrawn="1">
          <p15:clr>
            <a:srgbClr val="FBAE40"/>
          </p15:clr>
        </p15:guide>
        <p15:guide id="3" orient="horz" pos="36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A22F4-6030-4BDD-AF0F-025C87B37A4C}" type="datetime1">
              <a:rPr lang="nl-BE" smtClean="0"/>
              <a:t>25/05/2023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tekst 2"/>
          <p:cNvSpPr>
            <a:spLocks noGrp="1"/>
          </p:cNvSpPr>
          <p:nvPr>
            <p:ph idx="1"/>
          </p:nvPr>
        </p:nvSpPr>
        <p:spPr>
          <a:xfrm>
            <a:off x="576000" y="1656000"/>
            <a:ext cx="54000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6217200" y="1656000"/>
            <a:ext cx="5400000" cy="446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5958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5421575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76000" y="2276271"/>
            <a:ext cx="5421575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56000"/>
            <a:ext cx="5445000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276271"/>
            <a:ext cx="5445000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E82B-64D4-4473-A3B4-807D67EBE02B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84001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EBAB5-4286-46F6-A2F8-DF93B69E81D2}" type="datetime1">
              <a:rPr lang="nl-BE" smtClean="0"/>
              <a:t>25/05/2023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663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5EFD-5FA7-4ADA-A4C7-6863DCA9031A}" type="datetime1">
              <a:rPr lang="nl-BE" smtClean="0"/>
              <a:t>25/05/2023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772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_Fini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0" y="0"/>
            <a:ext cx="12193200" cy="6209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9120" y="510988"/>
            <a:ext cx="11039793" cy="5184424"/>
          </a:xfrm>
        </p:spPr>
        <p:txBody>
          <a:bodyPr anchor="ctr" anchorCtr="0">
            <a:no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9889-0470-4CFB-95EE-15317261670A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ADC442C5-A06B-4C52-BB6E-6946CDC12E38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759660" y="6209783"/>
            <a:ext cx="4565736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l-NL"/>
              <a:t>Groep Wetenschappen &amp; Techonologie - Ingenieurswetenschappen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8237" y="6353999"/>
            <a:ext cx="1731268" cy="36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61" r:id="rId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2" userDrawn="1">
          <p15:clr>
            <a:srgbClr val="F26B43"/>
          </p15:clr>
        </p15:guide>
        <p15:guide id="2" pos="7319" userDrawn="1">
          <p15:clr>
            <a:srgbClr val="F26B43"/>
          </p15:clr>
        </p15:guide>
        <p15:guide id="3" orient="horz" pos="3857" userDrawn="1">
          <p15:clr>
            <a:srgbClr val="F26B43"/>
          </p15:clr>
        </p15:guide>
        <p15:guide id="4" pos="36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16000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39D20C4C-7810-465D-8480-DA5686803D3E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757839" y="6210000"/>
            <a:ext cx="4565736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l-NL"/>
              <a:t>Groep Wetenschappen &amp; Techonologie - Ingenieurswetenschappen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8237" y="6353999"/>
            <a:ext cx="1731268" cy="36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52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096524" cy="4024798"/>
          </a:xfrm>
        </p:spPr>
        <p:txBody>
          <a:bodyPr/>
          <a:lstStyle/>
          <a:p>
            <a:r>
              <a:rPr lang="nl-NL" dirty="0"/>
              <a:t>Smart Fire </a:t>
            </a:r>
            <a:r>
              <a:rPr lang="nl-NL" dirty="0" err="1"/>
              <a:t>Extinguisher</a:t>
            </a:r>
            <a:endParaRPr lang="nl-NL" dirty="0"/>
          </a:p>
        </p:txBody>
      </p:sp>
      <p:sp>
        <p:nvSpPr>
          <p:cNvPr id="9" name="Ondertitel 8"/>
          <p:cNvSpPr>
            <a:spLocks noGrp="1"/>
          </p:cNvSpPr>
          <p:nvPr>
            <p:ph type="subTitle" idx="1"/>
          </p:nvPr>
        </p:nvSpPr>
        <p:spPr>
          <a:xfrm>
            <a:off x="575999" y="5392800"/>
            <a:ext cx="6096524" cy="1157289"/>
          </a:xfrm>
        </p:spPr>
        <p:txBody>
          <a:bodyPr>
            <a:normAutofit/>
          </a:bodyPr>
          <a:lstStyle/>
          <a:p>
            <a:r>
              <a:rPr lang="nl-NL" sz="2000" dirty="0">
                <a:latin typeface="+mn-lt"/>
              </a:rPr>
              <a:t>KU Leuven KULAK</a:t>
            </a:r>
          </a:p>
          <a:p>
            <a:r>
              <a:rPr lang="nl-NL" sz="2000" dirty="0">
                <a:latin typeface="+mn-lt"/>
              </a:rPr>
              <a:t>Academiejaar 2022 - 2023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0A768A-679D-80B8-CD5F-A3669BEC53A7}"/>
              </a:ext>
            </a:extLst>
          </p:cNvPr>
          <p:cNvSpPr txBox="1"/>
          <p:nvPr/>
        </p:nvSpPr>
        <p:spPr>
          <a:xfrm>
            <a:off x="574802" y="3546903"/>
            <a:ext cx="4203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Probleemoplossen</a:t>
            </a:r>
            <a:r>
              <a:rPr lang="nl-BE" sz="20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en Ontwerpen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8F8E4F-F95A-722A-D30C-08525FF4249F}"/>
              </a:ext>
            </a:extLst>
          </p:cNvPr>
          <p:cNvSpPr txBox="1"/>
          <p:nvPr/>
        </p:nvSpPr>
        <p:spPr>
          <a:xfrm>
            <a:off x="574802" y="4235016"/>
            <a:ext cx="5168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TEAM 6: Anna-Laura, Emile, Jérôme, Jesse</a:t>
            </a:r>
            <a:endParaRPr lang="nl-BE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29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B1601F-58C5-0989-94A5-2391954AF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DE080D-379B-62D9-686F-D9BC5F49B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10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3C0383B-5F7D-EC17-08CB-1E65EEA4B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Ontwerp</a:t>
            </a:r>
          </a:p>
        </p:txBody>
      </p:sp>
      <p:pic>
        <p:nvPicPr>
          <p:cNvPr id="11" name="Content Placeholder 10" descr="Diagram, engineering drawing&#10;&#10;Description automatically generated">
            <a:extLst>
              <a:ext uri="{FF2B5EF4-FFF2-40B4-BE49-F238E27FC236}">
                <a16:creationId xmlns:a16="http://schemas.microsoft.com/office/drawing/2014/main" id="{FE534593-47CD-0C79-31ED-4C7A7C94A7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31202" y="279919"/>
            <a:ext cx="4884798" cy="5673490"/>
          </a:xfr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4338D7CD-DC51-FB93-E2ED-CE7C6AA75E88}"/>
              </a:ext>
            </a:extLst>
          </p:cNvPr>
          <p:cNvSpPr txBox="1"/>
          <p:nvPr/>
        </p:nvSpPr>
        <p:spPr>
          <a:xfrm>
            <a:off x="401216" y="1567543"/>
            <a:ext cx="569478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Makerbeams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MDF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Plastic verbindingen arm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Breadbord</a:t>
            </a:r>
            <a:r>
              <a:rPr lang="nl-BE" dirty="0"/>
              <a:t> (</a:t>
            </a:r>
            <a:r>
              <a:rPr lang="nl-BE" dirty="0" err="1"/>
              <a:t>Fullsize</a:t>
            </a:r>
            <a:r>
              <a:rPr lang="nl-BE" dirty="0"/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Arduino</a:t>
            </a:r>
            <a:r>
              <a:rPr lang="nl-BE" dirty="0"/>
              <a:t> Nano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2 motoren (HP- 1:100)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Dual motor driver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USB webcam (1080P)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9V batterij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Relais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Mebraanpomp</a:t>
            </a:r>
            <a:r>
              <a:rPr lang="nl-BE" dirty="0"/>
              <a:t> (12V – 4.8 bar)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Flexibele slang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Jerrycan (10L)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Whadda</a:t>
            </a:r>
            <a:r>
              <a:rPr lang="nl-BE" dirty="0"/>
              <a:t> waterflowsensor</a:t>
            </a:r>
          </a:p>
        </p:txBody>
      </p:sp>
    </p:spTree>
    <p:extLst>
      <p:ext uri="{BB962C8B-B14F-4D97-AF65-F5344CB8AC3E}">
        <p14:creationId xmlns:p14="http://schemas.microsoft.com/office/powerpoint/2010/main" val="2189131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11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2314178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12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591853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23CAFB-3268-09F1-B82C-DEF0718A6F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USB Webcam 1080P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C9408-2CE8-C944-B4E4-4F0E34353E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Verbonden met laptop via USB-kabel</a:t>
            </a:r>
          </a:p>
          <a:p>
            <a:r>
              <a:rPr lang="nl-BE" dirty="0"/>
              <a:t>Draait mee met arm</a:t>
            </a:r>
          </a:p>
          <a:p>
            <a:r>
              <a:rPr lang="nl-BE" dirty="0"/>
              <a:t>Detecteert rode objecten </a:t>
            </a:r>
            <a:r>
              <a:rPr lang="nl-BE" dirty="0" err="1"/>
              <a:t>m.b.v</a:t>
            </a:r>
            <a:r>
              <a:rPr lang="nl-BE" dirty="0"/>
              <a:t> python-code</a:t>
            </a:r>
          </a:p>
          <a:p>
            <a:r>
              <a:rPr lang="nl-BE" dirty="0"/>
              <a:t>Stopt op rood voorwerp met hoek 0°</a:t>
            </a:r>
          </a:p>
          <a:p>
            <a:r>
              <a:rPr lang="nl-BE" dirty="0"/>
              <a:t>Berekent afstand tussen camera en voorwerp via python-code</a:t>
            </a:r>
          </a:p>
          <a:p>
            <a:endParaRPr lang="nl-BE" dirty="0"/>
          </a:p>
          <a:p>
            <a:pPr marL="0" indent="0">
              <a:buNone/>
            </a:pPr>
            <a:endParaRPr lang="nl-BE" dirty="0"/>
          </a:p>
          <a:p>
            <a:endParaRPr lang="nl-BE" dirty="0"/>
          </a:p>
          <a:p>
            <a:endParaRPr lang="en-GB" b="0" i="0" dirty="0">
              <a:solidFill>
                <a:srgbClr val="11111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nl-BE" dirty="0">
              <a:latin typeface="+mn-lt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38884-CFEB-E873-9638-8040BF99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4A2913-2DD3-8246-35B2-FC914661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13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A3C5AD3-66D1-7596-A21F-598749058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Detectie en lokalisatie</a:t>
            </a:r>
          </a:p>
        </p:txBody>
      </p:sp>
    </p:spTree>
    <p:extLst>
      <p:ext uri="{BB962C8B-B14F-4D97-AF65-F5344CB8AC3E}">
        <p14:creationId xmlns:p14="http://schemas.microsoft.com/office/powerpoint/2010/main" val="2684509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38884-CFEB-E873-9638-8040BF99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4A2913-2DD3-8246-35B2-FC914661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14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A3C5AD3-66D1-7596-A21F-598749058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Detectie en lokalisatie</a:t>
            </a:r>
          </a:p>
        </p:txBody>
      </p:sp>
      <p:pic>
        <p:nvPicPr>
          <p:cNvPr id="2" name="Picture 1" descr="A computer screen shot of a diagram&#10;&#10;Description automatically generated with low confidence">
            <a:extLst>
              <a:ext uri="{FF2B5EF4-FFF2-40B4-BE49-F238E27FC236}">
                <a16:creationId xmlns:a16="http://schemas.microsoft.com/office/drawing/2014/main" id="{54EA3664-D0A6-AAEB-F35D-845F212027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31712" r="25105" b="13532"/>
          <a:stretch/>
        </p:blipFill>
        <p:spPr bwMode="auto">
          <a:xfrm>
            <a:off x="3885247" y="1179407"/>
            <a:ext cx="5355735" cy="50303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80886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15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496813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4874C3-0F7D-5455-122F-51AB57637E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Hoeken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77FB9-AF5E-42C7-FE08-E87176B2F8C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Camera zorgt voor correcte hoek bij horizontale rotatie</a:t>
            </a:r>
          </a:p>
          <a:p>
            <a:r>
              <a:rPr lang="nl-BE" dirty="0"/>
              <a:t>Berekeningen op laptop hebben als output de afstand tot het voorwerp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187E5-4618-71A7-86E8-85CFB224B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28EDC2-D57E-204F-7E71-264E36A71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16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933DAEF-FBC3-98BB-99B2-40F4D1AE2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Richten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5B3AC5D-3E04-DCEC-71A3-123C2646D3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709" t="18640" r="45357" b="33469"/>
          <a:stretch/>
        </p:blipFill>
        <p:spPr>
          <a:xfrm>
            <a:off x="7570783" y="345232"/>
            <a:ext cx="2467726" cy="513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52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925BC7-2783-5805-B3C1-BADD15B9D5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Beweging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4D4B1-BBA9-833E-209C-1050200223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2 motoren (Micro Metal Gear Motor 100:1 HP)</a:t>
            </a:r>
          </a:p>
          <a:p>
            <a:r>
              <a:rPr lang="nl-BE" dirty="0"/>
              <a:t>Horizontale rotatie: roterend platform met arm, camera en 2</a:t>
            </a:r>
            <a:r>
              <a:rPr lang="nl-BE" baseline="30000" dirty="0"/>
              <a:t>de</a:t>
            </a:r>
            <a:r>
              <a:rPr lang="nl-BE" dirty="0"/>
              <a:t> motor</a:t>
            </a:r>
          </a:p>
          <a:p>
            <a:r>
              <a:rPr lang="nl-BE" dirty="0"/>
              <a:t>Arm beweegt verticaal door hefboomsysteem</a:t>
            </a:r>
          </a:p>
          <a:p>
            <a:r>
              <a:rPr lang="nl-BE" dirty="0"/>
              <a:t>Verticale rotatie: motor op platform verbonden met arm</a:t>
            </a:r>
          </a:p>
          <a:p>
            <a:endParaRPr lang="nl-B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3DDB0-6963-65AA-2FFD-A8BADBC91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CFD81-E394-7E86-FF33-CF750CD61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17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535BE19-1CD8-CF0B-8D60-42B079484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Richten</a:t>
            </a:r>
          </a:p>
        </p:txBody>
      </p:sp>
    </p:spTree>
    <p:extLst>
      <p:ext uri="{BB962C8B-B14F-4D97-AF65-F5344CB8AC3E}">
        <p14:creationId xmlns:p14="http://schemas.microsoft.com/office/powerpoint/2010/main" val="4123170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18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4078082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812383-1E2C-0593-3BE3-D56DEB2735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Pomp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CE717-1B93-CB5A-606B-91B7DF3034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Wanneer armen correct gericht </a:t>
            </a:r>
            <a:r>
              <a:rPr lang="nl-BE" dirty="0">
                <a:sym typeface="Wingdings" panose="05000000000000000000" pitchFamily="2" charset="2"/>
              </a:rPr>
              <a:t> signaal  werking pomp</a:t>
            </a:r>
          </a:p>
          <a:p>
            <a:r>
              <a:rPr lang="nl-BE" dirty="0" err="1">
                <a:sym typeface="Wingdings" panose="05000000000000000000" pitchFamily="2" charset="2"/>
              </a:rPr>
              <a:t>Whadda</a:t>
            </a:r>
            <a:r>
              <a:rPr lang="nl-BE" dirty="0">
                <a:sym typeface="Wingdings" panose="05000000000000000000" pitchFamily="2" charset="2"/>
              </a:rPr>
              <a:t> waterflowsensor treed in werking voor eventuele aanpassingen van hoek </a:t>
            </a:r>
          </a:p>
          <a:p>
            <a:r>
              <a:rPr lang="nl-BE" dirty="0">
                <a:sym typeface="Wingdings" panose="05000000000000000000" pitchFamily="2" charset="2"/>
              </a:rPr>
              <a:t>Juiste hoeveelheid water + ingerekende verspilling water wegspuiten</a:t>
            </a:r>
          </a:p>
          <a:p>
            <a:endParaRPr lang="nl-B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3CA08D-D5EF-EEAC-9FE9-44301BE6D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11DA2-BB57-AD9E-12B5-F7ABC208B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19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475CB8F-7F64-009D-D0F4-18C7B69D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Blussen</a:t>
            </a:r>
          </a:p>
        </p:txBody>
      </p:sp>
    </p:spTree>
    <p:extLst>
      <p:ext uri="{BB962C8B-B14F-4D97-AF65-F5344CB8AC3E}">
        <p14:creationId xmlns:p14="http://schemas.microsoft.com/office/powerpoint/2010/main" val="387171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/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Blussen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818093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3CA08D-D5EF-EEAC-9FE9-44301BE6D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11DA2-BB57-AD9E-12B5-F7ABC208B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20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475CB8F-7F64-009D-D0F4-18C7B69D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Blussen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CA6E668C-93F3-C304-C3B2-4223803B50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44" t="18231" r="29592" b="15510"/>
          <a:stretch/>
        </p:blipFill>
        <p:spPr>
          <a:xfrm>
            <a:off x="2593911" y="618456"/>
            <a:ext cx="6475444" cy="542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7857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21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2445625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22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1937075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172F152-BA1E-32E4-B1B4-79622535C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91600C0-AF95-5805-29EF-423D044EB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23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766570C-B24B-A7A9-74C2-41113732D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Constructie</a:t>
            </a:r>
          </a:p>
        </p:txBody>
      </p:sp>
      <p:pic>
        <p:nvPicPr>
          <p:cNvPr id="6" name="Tijdelijke aanduiding voor inhoud 5" descr="Afbeelding met grond, schoeisel, kleding, wiel&#10;&#10;Automatisch gegenereerde beschrijving">
            <a:extLst>
              <a:ext uri="{FF2B5EF4-FFF2-40B4-BE49-F238E27FC236}">
                <a16:creationId xmlns:a16="http://schemas.microsoft.com/office/drawing/2014/main" id="{076A84A5-51D4-5BDB-3353-B674536007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" b="865"/>
          <a:stretch/>
        </p:blipFill>
        <p:spPr>
          <a:xfrm>
            <a:off x="4150294" y="1599253"/>
            <a:ext cx="3419866" cy="4520560"/>
          </a:xfrm>
          <a:prstGeom prst="rect">
            <a:avLst/>
          </a:prstGeom>
        </p:spPr>
      </p:pic>
      <p:pic>
        <p:nvPicPr>
          <p:cNvPr id="7" name="Tijdelijke aanduiding voor inhoud 6" descr="Afbeelding met grond, buitenshuis, wiel, schoeisel&#10;&#10;Automatisch gegenereerde beschrijving">
            <a:extLst>
              <a:ext uri="{FF2B5EF4-FFF2-40B4-BE49-F238E27FC236}">
                <a16:creationId xmlns:a16="http://schemas.microsoft.com/office/drawing/2014/main" id="{6EE3EF18-3065-20AD-B008-A3300057FB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2"/>
          <a:stretch/>
        </p:blipFill>
        <p:spPr>
          <a:xfrm>
            <a:off x="246728" y="1599253"/>
            <a:ext cx="3420596" cy="4520560"/>
          </a:xfrm>
          <a:prstGeom prst="rect">
            <a:avLst/>
          </a:prstGeom>
        </p:spPr>
      </p:pic>
      <p:pic>
        <p:nvPicPr>
          <p:cNvPr id="8" name="Tijdelijke aanduiding voor inhoud 10">
            <a:extLst>
              <a:ext uri="{FF2B5EF4-FFF2-40B4-BE49-F238E27FC236}">
                <a16:creationId xmlns:a16="http://schemas.microsoft.com/office/drawing/2014/main" id="{870C6869-C426-1D4D-6E75-81695259C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3130" y="1599253"/>
            <a:ext cx="3892142" cy="452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890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24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24126654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A770359-8797-E265-1378-2D5B42C96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17E0DCE-45CC-5552-629C-E06CFA2D1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25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7E10DF5-024D-EAE4-4971-DDC79E51D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Elektrisch circuit</a:t>
            </a:r>
          </a:p>
        </p:txBody>
      </p:sp>
      <p:pic>
        <p:nvPicPr>
          <p:cNvPr id="13" name="Tijdelijke aanduiding voor inhoud 12">
            <a:extLst>
              <a:ext uri="{FF2B5EF4-FFF2-40B4-BE49-F238E27FC236}">
                <a16:creationId xmlns:a16="http://schemas.microsoft.com/office/drawing/2014/main" id="{B46517BD-7979-6DA3-FE0D-9D7FDBA73C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736" t="17963" r="21009" b="21087"/>
          <a:stretch/>
        </p:blipFill>
        <p:spPr>
          <a:xfrm>
            <a:off x="2276669" y="1359036"/>
            <a:ext cx="8294913" cy="4642599"/>
          </a:xfrm>
        </p:spPr>
      </p:pic>
    </p:spTree>
    <p:extLst>
      <p:ext uri="{BB962C8B-B14F-4D97-AF65-F5344CB8AC3E}">
        <p14:creationId xmlns:p14="http://schemas.microsoft.com/office/powerpoint/2010/main" val="6578918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26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21217512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D7EA0FB0-C761-9893-4496-9C0756E40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nl-BE" sz="2600" b="1" dirty="0"/>
              <a:t>Horizontale beweging</a:t>
            </a:r>
          </a:p>
          <a:p>
            <a:endParaRPr lang="nl-BE" dirty="0"/>
          </a:p>
          <a:p>
            <a:r>
              <a:rPr lang="nl-BE" dirty="0"/>
              <a:t>Motor bevestigt in bovenste platform</a:t>
            </a:r>
          </a:p>
          <a:p>
            <a:r>
              <a:rPr lang="nl-BE" dirty="0"/>
              <a:t>Zorgt voor horizontale beweging roterend platform</a:t>
            </a:r>
          </a:p>
          <a:p>
            <a:endParaRPr lang="nl-BE" dirty="0"/>
          </a:p>
          <a:p>
            <a:r>
              <a:rPr lang="nl-BE" dirty="0"/>
              <a:t>Arm </a:t>
            </a:r>
            <a:r>
              <a:rPr lang="nl-BE" dirty="0">
                <a:sym typeface="Wingdings" panose="05000000000000000000" pitchFamily="2" charset="2"/>
              </a:rPr>
              <a:t> 2 plastieken armpjes verbonden door moeren en bouten</a:t>
            </a:r>
          </a:p>
          <a:p>
            <a:r>
              <a:rPr lang="nl-BE" dirty="0">
                <a:sym typeface="Wingdings" panose="05000000000000000000" pitchFamily="2" charset="2"/>
              </a:rPr>
              <a:t>Waterflowsensor bevestigt op de arm</a:t>
            </a:r>
          </a:p>
          <a:p>
            <a:r>
              <a:rPr lang="nl-BE" dirty="0">
                <a:sym typeface="Wingdings" panose="05000000000000000000" pitchFamily="2" charset="2"/>
              </a:rPr>
              <a:t>Spuit bevestigt op de waterflowsensor</a:t>
            </a:r>
          </a:p>
          <a:p>
            <a:r>
              <a:rPr lang="nl-BE" dirty="0">
                <a:sym typeface="Wingdings" panose="05000000000000000000" pitchFamily="2" charset="2"/>
              </a:rPr>
              <a:t>Motor is verbonden met soort van katrol</a:t>
            </a:r>
          </a:p>
          <a:p>
            <a:pPr marL="0" indent="0">
              <a:buNone/>
            </a:pPr>
            <a:r>
              <a:rPr lang="nl-BE" dirty="0">
                <a:sym typeface="Wingdings" panose="05000000000000000000" pitchFamily="2" charset="2"/>
              </a:rPr>
              <a:t> Arm verticaal laten bewegen</a:t>
            </a:r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2C775B9-B25D-0966-82C5-B65E4C07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77301C9-D089-18ED-7E94-1F65259AC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27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FE4AE8B-85A5-8D10-D7A2-08FB43B5D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Roterend platform, arm en spuit</a:t>
            </a:r>
          </a:p>
        </p:txBody>
      </p:sp>
    </p:spTree>
    <p:extLst>
      <p:ext uri="{BB962C8B-B14F-4D97-AF65-F5344CB8AC3E}">
        <p14:creationId xmlns:p14="http://schemas.microsoft.com/office/powerpoint/2010/main" val="6013383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D7EA0FB0-C761-9893-4496-9C0756E40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BE" b="1" dirty="0"/>
              <a:t>Verticale beweging</a:t>
            </a:r>
          </a:p>
          <a:p>
            <a:pPr marL="0" indent="0">
              <a:buNone/>
            </a:pPr>
            <a:endParaRPr lang="nl-BE" dirty="0"/>
          </a:p>
          <a:p>
            <a:r>
              <a:rPr lang="nl-BE" dirty="0"/>
              <a:t>Arm </a:t>
            </a:r>
            <a:r>
              <a:rPr lang="nl-BE" dirty="0">
                <a:sym typeface="Wingdings" panose="05000000000000000000" pitchFamily="2" charset="2"/>
              </a:rPr>
              <a:t> 2 plastieken armpjes</a:t>
            </a:r>
          </a:p>
          <a:p>
            <a:r>
              <a:rPr lang="nl-BE" dirty="0">
                <a:sym typeface="Wingdings" panose="05000000000000000000" pitchFamily="2" charset="2"/>
              </a:rPr>
              <a:t>Waterflowsensor bevestigt op arm</a:t>
            </a:r>
          </a:p>
          <a:p>
            <a:r>
              <a:rPr lang="nl-BE" dirty="0">
                <a:sym typeface="Wingdings" panose="05000000000000000000" pitchFamily="2" charset="2"/>
              </a:rPr>
              <a:t>Spuit bevestigt op waterflowsensor</a:t>
            </a:r>
          </a:p>
          <a:p>
            <a:r>
              <a:rPr lang="nl-BE" dirty="0">
                <a:sym typeface="Wingdings" panose="05000000000000000000" pitchFamily="2" charset="2"/>
              </a:rPr>
              <a:t>Motor is verbonden met soort van katrol</a:t>
            </a:r>
          </a:p>
          <a:p>
            <a:pPr marL="0" indent="0">
              <a:buNone/>
            </a:pPr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2C775B9-B25D-0966-82C5-B65E4C07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77301C9-D089-18ED-7E94-1F65259AC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28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FE4AE8B-85A5-8D10-D7A2-08FB43B5D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Roterend platform, arm en spuit</a:t>
            </a:r>
          </a:p>
        </p:txBody>
      </p:sp>
    </p:spTree>
    <p:extLst>
      <p:ext uri="{BB962C8B-B14F-4D97-AF65-F5344CB8AC3E}">
        <p14:creationId xmlns:p14="http://schemas.microsoft.com/office/powerpoint/2010/main" val="23476872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jdelijke aanduiding voor inhoud 6" descr="Afbeelding met grond, schoeisel, kleding, wiel&#10;&#10;Automatisch gegenereerde beschrijving">
            <a:extLst>
              <a:ext uri="{FF2B5EF4-FFF2-40B4-BE49-F238E27FC236}">
                <a16:creationId xmlns:a16="http://schemas.microsoft.com/office/drawing/2014/main" id="{C653AC7C-3AB3-39CC-3B71-4847A28B4A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398" t="3684" r="30947" b="65173"/>
          <a:stretch/>
        </p:blipFill>
        <p:spPr>
          <a:xfrm>
            <a:off x="297671" y="1867680"/>
            <a:ext cx="3583699" cy="312264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E6183AA-755B-D00A-4B4A-0A6C048D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59F1B29-6A86-E677-61E1-AC80EED57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29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7D29AEA4-3104-90CD-F76F-0B59FFA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Roteren platform, arm en spuit</a:t>
            </a:r>
          </a:p>
        </p:txBody>
      </p:sp>
      <p:pic>
        <p:nvPicPr>
          <p:cNvPr id="9" name="Afbeelding 8" descr="Afbeelding met grond, buitenshuis, wiel, schoeisel&#10;&#10;Automatisch gegenereerde beschrijving">
            <a:extLst>
              <a:ext uri="{FF2B5EF4-FFF2-40B4-BE49-F238E27FC236}">
                <a16:creationId xmlns:a16="http://schemas.microsoft.com/office/drawing/2014/main" id="{E8D15276-9656-C93C-D5A1-381876CE33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675" t="8665" r="-1" b="57044"/>
          <a:stretch/>
        </p:blipFill>
        <p:spPr>
          <a:xfrm>
            <a:off x="4239036" y="1867679"/>
            <a:ext cx="3573624" cy="3122641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0D549595-36A1-F7B7-0BF2-CFF6412668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593" r="14138"/>
          <a:stretch/>
        </p:blipFill>
        <p:spPr>
          <a:xfrm>
            <a:off x="8170327" y="1867681"/>
            <a:ext cx="3724002" cy="312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051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5164222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30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2281137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F7AE94B2-F97A-D2DF-7BB4-EE28536924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Beide testen gelijkaardig</a:t>
            </a:r>
          </a:p>
          <a:p>
            <a:endParaRPr lang="nl-BE" dirty="0"/>
          </a:p>
          <a:p>
            <a:r>
              <a:rPr lang="nl-BE" dirty="0"/>
              <a:t>Twee objecten gedetecteerd</a:t>
            </a:r>
          </a:p>
          <a:p>
            <a:r>
              <a:rPr lang="nl-BE" dirty="0"/>
              <a:t>Twee keer geschoten</a:t>
            </a:r>
          </a:p>
          <a:p>
            <a:r>
              <a:rPr lang="nl-BE" dirty="0"/>
              <a:t>In de buurt van cilinders</a:t>
            </a:r>
          </a:p>
          <a:p>
            <a:r>
              <a:rPr lang="nl-BE" dirty="0"/>
              <a:t>Kleine afwijking afstand en richting</a:t>
            </a:r>
          </a:p>
          <a:p>
            <a:r>
              <a:rPr lang="nl-BE" dirty="0"/>
              <a:t>Mits handmatige hulp:</a:t>
            </a:r>
          </a:p>
          <a:p>
            <a:pPr marL="0" indent="0">
              <a:buNone/>
            </a:pPr>
            <a:r>
              <a:rPr lang="nl-BE" dirty="0"/>
              <a:t>	- 3</a:t>
            </a:r>
            <a:r>
              <a:rPr lang="nl-BE" baseline="30000" dirty="0"/>
              <a:t>e</a:t>
            </a:r>
            <a:r>
              <a:rPr lang="nl-BE" dirty="0"/>
              <a:t> object gedetecteerd </a:t>
            </a:r>
          </a:p>
          <a:p>
            <a:pPr marL="0" indent="0">
              <a:buNone/>
            </a:pPr>
            <a:r>
              <a:rPr lang="nl-BE" dirty="0"/>
              <a:t>	- Nog eens geschoten</a:t>
            </a:r>
          </a:p>
          <a:p>
            <a:r>
              <a:rPr lang="nl-BE" dirty="0"/>
              <a:t>Telkens 30s geschoten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DB2C0A7-61E4-87DA-0273-BE041670C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206EC54-B387-43E9-7894-4BC2FC8AF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31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AFF6F3D-6B31-CCA6-3526-56EB9F856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Resultaat demo</a:t>
            </a:r>
          </a:p>
        </p:txBody>
      </p:sp>
    </p:spTree>
    <p:extLst>
      <p:ext uri="{BB962C8B-B14F-4D97-AF65-F5344CB8AC3E}">
        <p14:creationId xmlns:p14="http://schemas.microsoft.com/office/powerpoint/2010/main" val="16518651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AFB8E0E9-62A9-E778-C487-EBE6B0DE5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Volledige elektrisch circuit</a:t>
            </a:r>
          </a:p>
          <a:p>
            <a:r>
              <a:rPr lang="nl-BE" dirty="0"/>
              <a:t>Code </a:t>
            </a:r>
            <a:r>
              <a:rPr lang="nl-BE" dirty="0" err="1"/>
              <a:t>Arduino</a:t>
            </a:r>
            <a:endParaRPr lang="nl-BE" dirty="0"/>
          </a:p>
          <a:p>
            <a:pPr marL="0" indent="0">
              <a:buNone/>
            </a:pPr>
            <a:r>
              <a:rPr lang="nl-BE" dirty="0"/>
              <a:t>	- Motoraandrijving</a:t>
            </a:r>
          </a:p>
          <a:p>
            <a:pPr marL="0" indent="0">
              <a:buNone/>
            </a:pPr>
            <a:r>
              <a:rPr lang="nl-BE" dirty="0"/>
              <a:t>	- Regeling pomp</a:t>
            </a:r>
          </a:p>
          <a:p>
            <a:r>
              <a:rPr lang="nl-BE" dirty="0"/>
              <a:t>Objectdetectie</a:t>
            </a:r>
          </a:p>
          <a:p>
            <a:r>
              <a:rPr lang="nl-BE" dirty="0"/>
              <a:t>Stevigheid constructie</a:t>
            </a:r>
          </a:p>
          <a:p>
            <a:r>
              <a:rPr lang="nl-BE" dirty="0"/>
              <a:t>Geen waterlekken</a:t>
            </a:r>
          </a:p>
          <a:p>
            <a:r>
              <a:rPr lang="nl-BE" dirty="0"/>
              <a:t>Manuele besturing</a:t>
            </a:r>
          </a:p>
          <a:p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F2F9A9E-12D7-1360-3A09-90D5904A5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79EAD90-67DD-227A-1431-A540A3A5E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32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2773754-625B-558F-C0F1-95D8E7334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Wat ging goed?</a:t>
            </a:r>
          </a:p>
        </p:txBody>
      </p:sp>
    </p:spTree>
    <p:extLst>
      <p:ext uri="{BB962C8B-B14F-4D97-AF65-F5344CB8AC3E}">
        <p14:creationId xmlns:p14="http://schemas.microsoft.com/office/powerpoint/2010/main" val="1464045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E775BDEC-9084-7B7B-7636-1336FE6D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BE" b="1" dirty="0"/>
              <a:t>Ontwerp (foute keuzes/aankopen?)</a:t>
            </a:r>
            <a:endParaRPr lang="nl-BE" dirty="0"/>
          </a:p>
          <a:p>
            <a:r>
              <a:rPr lang="nl-BE" dirty="0" err="1"/>
              <a:t>MakerBeams</a:t>
            </a:r>
            <a:endParaRPr lang="nl-BE" dirty="0"/>
          </a:p>
          <a:p>
            <a:r>
              <a:rPr lang="nl-BE" dirty="0"/>
              <a:t>Waterflowsensor</a:t>
            </a:r>
          </a:p>
          <a:p>
            <a:r>
              <a:rPr lang="nl-BE" dirty="0"/>
              <a:t>Powerbank</a:t>
            </a:r>
          </a:p>
          <a:p>
            <a:r>
              <a:rPr lang="nl-BE" dirty="0"/>
              <a:t>USB Webcam 1080P</a:t>
            </a:r>
          </a:p>
          <a:p>
            <a:r>
              <a:rPr lang="pt-BR" dirty="0"/>
              <a:t>Micro Metal Gear Motor 100:1 HP</a:t>
            </a:r>
          </a:p>
          <a:p>
            <a:r>
              <a:rPr lang="pt-BR" dirty="0"/>
              <a:t>Flexibele slang</a:t>
            </a:r>
          </a:p>
          <a:p>
            <a:r>
              <a:rPr lang="pt-BR" dirty="0"/>
              <a:t>Roterend platform </a:t>
            </a:r>
          </a:p>
          <a:p>
            <a:r>
              <a:rPr lang="pt-BR" dirty="0"/>
              <a:t>Omvang</a:t>
            </a:r>
            <a:endParaRPr lang="nl-BE" dirty="0"/>
          </a:p>
          <a:p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C68FFF2-583B-ADAE-3A87-AA2DE08D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49094E4-1991-A9EB-7B02-F275C3C43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33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17222F8-0A62-DE13-7430-B9B48E3D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Wat kon beter?</a:t>
            </a:r>
          </a:p>
        </p:txBody>
      </p:sp>
    </p:spTree>
    <p:extLst>
      <p:ext uri="{BB962C8B-B14F-4D97-AF65-F5344CB8AC3E}">
        <p14:creationId xmlns:p14="http://schemas.microsoft.com/office/powerpoint/2010/main" val="25397097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E775BDEC-9084-7B7B-7636-1336FE6D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 b="1" dirty="0"/>
              <a:t>Code en elektrisch circuit?</a:t>
            </a:r>
          </a:p>
          <a:p>
            <a:pPr marL="0" indent="0">
              <a:buNone/>
            </a:pPr>
            <a:r>
              <a:rPr lang="nl-BE" dirty="0"/>
              <a:t>	</a:t>
            </a:r>
          </a:p>
          <a:p>
            <a:r>
              <a:rPr lang="nl-BE" dirty="0"/>
              <a:t>Afstandsdetectie</a:t>
            </a:r>
          </a:p>
          <a:p>
            <a:r>
              <a:rPr lang="nl-BE" dirty="0"/>
              <a:t>Hoekberekeningen</a:t>
            </a:r>
          </a:p>
          <a:p>
            <a:pPr marL="0" indent="0">
              <a:buNone/>
            </a:pPr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C68FFF2-583B-ADAE-3A87-AA2DE08D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49094E4-1991-A9EB-7B02-F275C3C43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34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17222F8-0A62-DE13-7430-B9B48E3D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Wat kon beter?</a:t>
            </a:r>
          </a:p>
        </p:txBody>
      </p:sp>
    </p:spTree>
    <p:extLst>
      <p:ext uri="{BB962C8B-B14F-4D97-AF65-F5344CB8AC3E}">
        <p14:creationId xmlns:p14="http://schemas.microsoft.com/office/powerpoint/2010/main" val="14552621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35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5659330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5A5BD45C-F53F-E3F9-EEB7-A5D828A50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9BCD9B0-ADAF-224C-A31B-8ADF3B34F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CDFA185-ED8D-81C0-1B6E-5381D9D2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36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36E72D2-3A3A-53DC-47D3-9B6B6433D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Besluit</a:t>
            </a:r>
          </a:p>
        </p:txBody>
      </p:sp>
    </p:spTree>
    <p:extLst>
      <p:ext uri="{BB962C8B-B14F-4D97-AF65-F5344CB8AC3E}">
        <p14:creationId xmlns:p14="http://schemas.microsoft.com/office/powerpoint/2010/main" val="33127484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37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8689614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5A032CF-9302-46B3-9566-34644DB13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</a:pPr>
            <a:r>
              <a:rPr lang="nl-BE" sz="1800" dirty="0">
                <a:effectLst/>
                <a:latin typeface="+mn-lt"/>
              </a:rPr>
              <a:t>Brandon. (2018, 25 oktober). </a:t>
            </a:r>
            <a:r>
              <a:rPr lang="nl-BE" sz="1800" i="1" dirty="0">
                <a:effectLst/>
                <a:latin typeface="+mn-lt"/>
              </a:rPr>
              <a:t>Atlanta Fire Sprinkler System Maintenance, </a:t>
            </a:r>
            <a:r>
              <a:rPr lang="nl-BE" sz="1800" i="1" dirty="0" err="1">
                <a:effectLst/>
                <a:latin typeface="+mn-lt"/>
              </a:rPr>
              <a:t>Inspection</a:t>
            </a:r>
            <a:r>
              <a:rPr lang="nl-BE" sz="1800" i="1" dirty="0">
                <a:effectLst/>
                <a:latin typeface="+mn-lt"/>
              </a:rPr>
              <a:t> | Fire Systems, Inc</a:t>
            </a:r>
            <a:r>
              <a:rPr lang="nl-BE" sz="1800" dirty="0">
                <a:effectLst/>
                <a:latin typeface="+mn-lt"/>
              </a:rPr>
              <a:t>. Fire Systems, Inc. https://firesystems.net/inspections/sprinkler-systems/</a:t>
            </a:r>
          </a:p>
          <a:p>
            <a:pPr marL="457200" indent="-457200">
              <a:lnSpc>
                <a:spcPct val="150000"/>
              </a:lnSpc>
            </a:pPr>
            <a:r>
              <a:rPr lang="en-US" sz="1800" i="1" dirty="0">
                <a:effectLst/>
                <a:latin typeface="+mn-lt"/>
              </a:rPr>
              <a:t>Fire Fighting – Home</a:t>
            </a:r>
            <a:r>
              <a:rPr lang="en-US" sz="1800" dirty="0">
                <a:effectLst/>
                <a:latin typeface="+mn-lt"/>
              </a:rPr>
              <a:t>. (</a:t>
            </a:r>
            <a:r>
              <a:rPr lang="en-US" sz="1800" dirty="0" err="1">
                <a:effectLst/>
                <a:latin typeface="+mn-lt"/>
              </a:rPr>
              <a:t>z.d</a:t>
            </a:r>
            <a:r>
              <a:rPr lang="en-US" sz="1800" dirty="0">
                <a:effectLst/>
                <a:latin typeface="+mn-lt"/>
              </a:rPr>
              <a:t>.). https://fsip.co.uk/fire-fighting/</a:t>
            </a:r>
          </a:p>
          <a:p>
            <a:pPr marL="457200" indent="-457200">
              <a:lnSpc>
                <a:spcPct val="150000"/>
              </a:lnSpc>
            </a:pPr>
            <a:r>
              <a:rPr lang="nl-BE" sz="1800" dirty="0" err="1">
                <a:effectLst/>
                <a:latin typeface="+mn-lt"/>
              </a:rPr>
              <a:t>Murtaza’s</a:t>
            </a:r>
            <a:r>
              <a:rPr lang="nl-BE" sz="1800" dirty="0">
                <a:effectLst/>
                <a:latin typeface="+mn-lt"/>
              </a:rPr>
              <a:t> Workshop - </a:t>
            </a:r>
            <a:r>
              <a:rPr lang="nl-BE" sz="1800" dirty="0" err="1">
                <a:effectLst/>
                <a:latin typeface="+mn-lt"/>
              </a:rPr>
              <a:t>Robotics</a:t>
            </a:r>
            <a:r>
              <a:rPr lang="nl-BE" sz="1800" dirty="0">
                <a:effectLst/>
                <a:latin typeface="+mn-lt"/>
              </a:rPr>
              <a:t> </a:t>
            </a:r>
            <a:r>
              <a:rPr lang="nl-BE" sz="1800" dirty="0" err="1">
                <a:effectLst/>
                <a:latin typeface="+mn-lt"/>
              </a:rPr>
              <a:t>and</a:t>
            </a:r>
            <a:r>
              <a:rPr lang="nl-BE" sz="1800" dirty="0">
                <a:effectLst/>
                <a:latin typeface="+mn-lt"/>
              </a:rPr>
              <a:t> AI. (2020, 30 augustus). </a:t>
            </a:r>
            <a:r>
              <a:rPr lang="nl-BE" sz="1800" i="1" dirty="0">
                <a:effectLst/>
                <a:latin typeface="+mn-lt"/>
              </a:rPr>
              <a:t>Object </a:t>
            </a:r>
            <a:r>
              <a:rPr lang="nl-BE" sz="1800" i="1" dirty="0" err="1">
                <a:effectLst/>
                <a:latin typeface="+mn-lt"/>
              </a:rPr>
              <a:t>Detection</a:t>
            </a:r>
            <a:r>
              <a:rPr lang="nl-BE" sz="1800" i="1" dirty="0">
                <a:effectLst/>
                <a:latin typeface="+mn-lt"/>
              </a:rPr>
              <a:t> </a:t>
            </a:r>
            <a:r>
              <a:rPr lang="nl-BE" sz="1800" i="1" dirty="0" err="1">
                <a:effectLst/>
                <a:latin typeface="+mn-lt"/>
              </a:rPr>
              <a:t>OpenCV</a:t>
            </a:r>
            <a:r>
              <a:rPr lang="nl-BE" sz="1800" i="1" dirty="0">
                <a:effectLst/>
                <a:latin typeface="+mn-lt"/>
              </a:rPr>
              <a:t> Python | Easy </a:t>
            </a:r>
            <a:r>
              <a:rPr lang="nl-BE" sz="1800" i="1" dirty="0" err="1">
                <a:effectLst/>
                <a:latin typeface="+mn-lt"/>
              </a:rPr>
              <a:t>and</a:t>
            </a:r>
            <a:r>
              <a:rPr lang="nl-BE" sz="1800" i="1" dirty="0">
                <a:effectLst/>
                <a:latin typeface="+mn-lt"/>
              </a:rPr>
              <a:t> </a:t>
            </a:r>
            <a:r>
              <a:rPr lang="nl-BE" sz="1800" i="1" dirty="0" err="1">
                <a:effectLst/>
                <a:latin typeface="+mn-lt"/>
              </a:rPr>
              <a:t>Fast</a:t>
            </a:r>
            <a:r>
              <a:rPr lang="nl-BE" sz="1800" i="1" dirty="0">
                <a:effectLst/>
                <a:latin typeface="+mn-lt"/>
              </a:rPr>
              <a:t> (2020)</a:t>
            </a:r>
            <a:r>
              <a:rPr lang="nl-BE" sz="1800" dirty="0">
                <a:effectLst/>
                <a:latin typeface="+mn-lt"/>
              </a:rPr>
              <a:t> [Video]. YouTube. https://www.youtube.com/watch?v=HXDD7-EnGBY</a:t>
            </a:r>
          </a:p>
          <a:p>
            <a:pPr marL="457200" indent="-457200">
              <a:lnSpc>
                <a:spcPct val="150000"/>
              </a:lnSpc>
            </a:pPr>
            <a:r>
              <a:rPr lang="nl-BE" sz="1800" dirty="0">
                <a:latin typeface="+mn-lt"/>
              </a:rPr>
              <a:t>Computer </a:t>
            </a:r>
            <a:r>
              <a:rPr lang="nl-BE" sz="1800" dirty="0" err="1">
                <a:latin typeface="+mn-lt"/>
              </a:rPr>
              <a:t>vision</a:t>
            </a:r>
            <a:r>
              <a:rPr lang="nl-BE" sz="1800" dirty="0">
                <a:latin typeface="+mn-lt"/>
              </a:rPr>
              <a:t> engineer. (2022, 27 oktober). </a:t>
            </a:r>
            <a:r>
              <a:rPr lang="nl-BE" sz="1800" dirty="0" err="1">
                <a:latin typeface="+mn-lt"/>
              </a:rPr>
              <a:t>Detecting</a:t>
            </a:r>
            <a:r>
              <a:rPr lang="nl-BE" sz="1800" dirty="0">
                <a:latin typeface="+mn-lt"/>
              </a:rPr>
              <a:t> </a:t>
            </a:r>
            <a:r>
              <a:rPr lang="nl-BE" sz="1800" dirty="0" err="1">
                <a:latin typeface="+mn-lt"/>
              </a:rPr>
              <a:t>color</a:t>
            </a:r>
            <a:r>
              <a:rPr lang="nl-BE" sz="1800" dirty="0">
                <a:latin typeface="+mn-lt"/>
              </a:rPr>
              <a:t> </a:t>
            </a:r>
            <a:r>
              <a:rPr lang="nl-BE" sz="1800" dirty="0" err="1">
                <a:latin typeface="+mn-lt"/>
              </a:rPr>
              <a:t>with</a:t>
            </a:r>
            <a:r>
              <a:rPr lang="nl-BE" sz="1800" dirty="0">
                <a:latin typeface="+mn-lt"/>
              </a:rPr>
              <a:t> Python </a:t>
            </a:r>
            <a:r>
              <a:rPr lang="nl-BE" sz="1800" dirty="0" err="1">
                <a:latin typeface="+mn-lt"/>
              </a:rPr>
              <a:t>and</a:t>
            </a:r>
            <a:r>
              <a:rPr lang="nl-BE" sz="1800" dirty="0">
                <a:latin typeface="+mn-lt"/>
              </a:rPr>
              <a:t> </a:t>
            </a:r>
            <a:r>
              <a:rPr lang="nl-BE" sz="1800" dirty="0" err="1">
                <a:latin typeface="+mn-lt"/>
              </a:rPr>
              <a:t>OpenCV</a:t>
            </a:r>
            <a:r>
              <a:rPr lang="nl-BE" sz="1800" dirty="0">
                <a:latin typeface="+mn-lt"/>
              </a:rPr>
              <a:t> </a:t>
            </a:r>
            <a:r>
              <a:rPr lang="nl-BE" sz="1800" dirty="0" err="1">
                <a:latin typeface="+mn-lt"/>
              </a:rPr>
              <a:t>using</a:t>
            </a:r>
            <a:r>
              <a:rPr lang="nl-BE" sz="1800" dirty="0">
                <a:latin typeface="+mn-lt"/>
              </a:rPr>
              <a:t> HSV </a:t>
            </a:r>
            <a:r>
              <a:rPr lang="nl-BE" sz="1800" dirty="0" err="1">
                <a:latin typeface="+mn-lt"/>
              </a:rPr>
              <a:t>colorspace</a:t>
            </a:r>
            <a:r>
              <a:rPr lang="nl-BE" sz="1800" dirty="0">
                <a:latin typeface="+mn-lt"/>
              </a:rPr>
              <a:t> | Computer </a:t>
            </a:r>
            <a:r>
              <a:rPr lang="nl-BE" sz="1800" dirty="0" err="1">
                <a:latin typeface="+mn-lt"/>
              </a:rPr>
              <a:t>vision</a:t>
            </a:r>
            <a:r>
              <a:rPr lang="nl-BE" sz="1800" dirty="0">
                <a:latin typeface="+mn-lt"/>
              </a:rPr>
              <a:t> tutorial [Video]. YouTube. https://www.youtube.com/watch?v=aFNDh5k3SjU</a:t>
            </a:r>
          </a:p>
          <a:p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8F1553-03FA-9C76-A5E3-1A99E4821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45B18-4417-2586-DD6A-F7E99909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38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AE79574-779C-D2D4-7D15-657E3D15D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6254"/>
            <a:ext cx="11041200" cy="1152000"/>
          </a:xfrm>
        </p:spPr>
        <p:txBody>
          <a:bodyPr/>
          <a:lstStyle/>
          <a:p>
            <a:r>
              <a:rPr lang="nl-BE" dirty="0"/>
              <a:t>Bibliografie</a:t>
            </a:r>
          </a:p>
        </p:txBody>
      </p:sp>
    </p:spTree>
    <p:extLst>
      <p:ext uri="{BB962C8B-B14F-4D97-AF65-F5344CB8AC3E}">
        <p14:creationId xmlns:p14="http://schemas.microsoft.com/office/powerpoint/2010/main" val="709090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CEA8CF-3994-1FFA-0C9E-9EB2977A5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Voordelen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6AF50-484D-6AE8-9418-FFA929CF1FF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Grote brandveiligheid</a:t>
            </a:r>
          </a:p>
          <a:p>
            <a:r>
              <a:rPr lang="nl-BE" dirty="0"/>
              <a:t>Betrouwbaar</a:t>
            </a:r>
          </a:p>
          <a:p>
            <a:r>
              <a:rPr lang="nl-BE" dirty="0"/>
              <a:t>Snelle interventie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1CDF1-6E17-BF7F-82AB-7173C4F9C8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6000" y="3892136"/>
            <a:ext cx="5445000" cy="540000"/>
          </a:xfrm>
        </p:spPr>
        <p:txBody>
          <a:bodyPr/>
          <a:lstStyle/>
          <a:p>
            <a:r>
              <a:rPr lang="nl-BE" dirty="0"/>
              <a:t>Nadelen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46CF8B-90F6-FCB0-E8E9-8CCE990CC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16" y="4472271"/>
            <a:ext cx="5445000" cy="3837658"/>
          </a:xfrm>
        </p:spPr>
        <p:txBody>
          <a:bodyPr/>
          <a:lstStyle/>
          <a:p>
            <a:r>
              <a:rPr lang="nl-BE" dirty="0"/>
              <a:t>Aanleg en onderhoud is duur</a:t>
            </a:r>
          </a:p>
          <a:p>
            <a:r>
              <a:rPr lang="nl-BE" dirty="0"/>
              <a:t>Meer kans op waterschade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8BB946-D486-D6C1-6DD9-A5C5EF0F7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29AFAC-3A12-E2B6-A9EC-CA4C249D7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4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01F8AC3-73E1-E471-9B9F-8B42E87A3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Sprinklers</a:t>
            </a:r>
          </a:p>
        </p:txBody>
      </p:sp>
      <p:pic>
        <p:nvPicPr>
          <p:cNvPr id="10" name="Picture 9" descr="A close-up of a faucet&#10;&#10;Description automatically generated with medium confidence">
            <a:extLst>
              <a:ext uri="{FF2B5EF4-FFF2-40B4-BE49-F238E27FC236}">
                <a16:creationId xmlns:a16="http://schemas.microsoft.com/office/drawing/2014/main" id="{73A5BC58-5F7E-6950-F8A1-11A16C7EA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518" y="1733521"/>
            <a:ext cx="5079682" cy="339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013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A5A3FA-2471-33E6-C4CA-FD1C8983FC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Stationair Brandblusapparaat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86FEA-1CE7-C885-87FA-0BB5258E26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Veel goedkopere aanleg</a:t>
            </a:r>
          </a:p>
          <a:p>
            <a:r>
              <a:rPr lang="nl-BE" dirty="0"/>
              <a:t>Minder kans op waterschade</a:t>
            </a:r>
          </a:p>
          <a:p>
            <a:r>
              <a:rPr lang="nl-BE" dirty="0"/>
              <a:t>Snelle interventie</a:t>
            </a:r>
          </a:p>
          <a:p>
            <a:r>
              <a:rPr lang="nl-BE" dirty="0"/>
              <a:t>Betrouwbaar</a:t>
            </a:r>
          </a:p>
          <a:p>
            <a:r>
              <a:rPr lang="nl-BE" dirty="0"/>
              <a:t>Doeltreffend</a:t>
            </a:r>
          </a:p>
          <a:p>
            <a:endParaRPr lang="nl-BE" dirty="0"/>
          </a:p>
          <a:p>
            <a:endParaRPr lang="nl-B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55F19-5251-13C3-BEF7-2ABE59DE2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73723C-0DE1-1D53-5C90-300368DBE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5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F81D320-F946-A6C8-94E6-A9B6FA2F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Oplossing</a:t>
            </a:r>
          </a:p>
        </p:txBody>
      </p:sp>
      <p:pic>
        <p:nvPicPr>
          <p:cNvPr id="1026" name="Picture 2" descr="Fire Fighting – Home">
            <a:extLst>
              <a:ext uri="{FF2B5EF4-FFF2-40B4-BE49-F238E27FC236}">
                <a16:creationId xmlns:a16="http://schemas.microsoft.com/office/drawing/2014/main" id="{5205B291-E1E4-8542-7472-7BB1E57C9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8969" y="1195484"/>
            <a:ext cx="4467031" cy="4467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72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6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949709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9ECBD8-6C37-DF21-C7D1-76031C192C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Apparaat: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7A6AD-0680-90B1-1A43-11D8D93697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00" y="2276271"/>
            <a:ext cx="9566376" cy="3837658"/>
          </a:xfrm>
        </p:spPr>
        <p:txBody>
          <a:bodyPr>
            <a:normAutofit lnSpcReduction="10000"/>
          </a:bodyPr>
          <a:lstStyle/>
          <a:p>
            <a:r>
              <a:rPr lang="nl-BE" dirty="0"/>
              <a:t>Zelfstandig branden detecteren </a:t>
            </a:r>
          </a:p>
          <a:p>
            <a:r>
              <a:rPr lang="nl-BE" dirty="0"/>
              <a:t>Arm richten naar brand</a:t>
            </a:r>
          </a:p>
          <a:p>
            <a:r>
              <a:rPr lang="nl-BE" dirty="0"/>
              <a:t>Water richting brand spuiten</a:t>
            </a:r>
          </a:p>
          <a:p>
            <a:r>
              <a:rPr lang="nl-BE" dirty="0"/>
              <a:t>Stoppen wanneer de brand geblust is</a:t>
            </a:r>
          </a:p>
          <a:p>
            <a:r>
              <a:rPr lang="nl-BE" dirty="0"/>
              <a:t>Automatische werking</a:t>
            </a:r>
          </a:p>
          <a:p>
            <a:r>
              <a:rPr lang="nl-BE" dirty="0"/>
              <a:t>Manuele </a:t>
            </a:r>
            <a:r>
              <a:rPr lang="nl-BE" dirty="0" err="1"/>
              <a:t>override</a:t>
            </a:r>
            <a:endParaRPr lang="nl-BE" dirty="0"/>
          </a:p>
          <a:p>
            <a:r>
              <a:rPr lang="nl-BE" dirty="0"/>
              <a:t>Communicatie met PC</a:t>
            </a:r>
          </a:p>
          <a:p>
            <a:r>
              <a:rPr lang="nl-BE" dirty="0"/>
              <a:t>Makkelijk vervoerbaar</a:t>
            </a:r>
          </a:p>
          <a:p>
            <a:endParaRPr lang="nl-BE" dirty="0"/>
          </a:p>
          <a:p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7579B8-7955-A479-8061-A697AD7FCD7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endParaRPr lang="nl-BE" dirty="0"/>
          </a:p>
          <a:p>
            <a:endParaRPr lang="nl-B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0E5C4A-49E1-AA24-9149-D56858DB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F7ABC-E36B-0042-7A2D-70754CF1C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7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D4A73F5-8B78-608F-EA59-E173886CC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Klantenvereisten</a:t>
            </a:r>
          </a:p>
        </p:txBody>
      </p:sp>
    </p:spTree>
    <p:extLst>
      <p:ext uri="{BB962C8B-B14F-4D97-AF65-F5344CB8AC3E}">
        <p14:creationId xmlns:p14="http://schemas.microsoft.com/office/powerpoint/2010/main" val="4132302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81AE78-428E-13CC-6226-A5C465D85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6356645" cy="4464000"/>
          </a:xfrm>
        </p:spPr>
        <p:txBody>
          <a:bodyPr>
            <a:normAutofit/>
          </a:bodyPr>
          <a:lstStyle/>
          <a:p>
            <a:r>
              <a:rPr lang="nl-NL" dirty="0"/>
              <a:t>Detectie- en blusoppervlak: 7m x 6m op 3m afstand </a:t>
            </a:r>
          </a:p>
          <a:p>
            <a:r>
              <a:rPr lang="nl-NL" dirty="0"/>
              <a:t>Maximale uitwijking horizontaal: 90°  </a:t>
            </a:r>
          </a:p>
          <a:p>
            <a:r>
              <a:rPr lang="nl-NL" dirty="0"/>
              <a:t>Maximale uitwijking verticaal: 90° </a:t>
            </a:r>
          </a:p>
          <a:p>
            <a:r>
              <a:rPr lang="nl-NL" dirty="0"/>
              <a:t>Massa robot: max. 20 kg</a:t>
            </a:r>
          </a:p>
          <a:p>
            <a:pPr marL="0" indent="0">
              <a:buNone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50E7F-80AA-8E9A-EF03-8D40BDF03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34959-3706-F8EB-3CA3-2037F91EB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8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D13724A-A730-DA08-AB36-3693D93DD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Ontwerpspecificaties</a:t>
            </a:r>
          </a:p>
        </p:txBody>
      </p:sp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25199BC3-BF3B-B38D-7141-72062727E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482755" y="1650989"/>
            <a:ext cx="5969953" cy="314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85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9FE6BC4-0D8C-95B2-0931-92DC0B467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Hoeveelheid beschikbaar water: 10L </a:t>
            </a:r>
          </a:p>
          <a:p>
            <a:r>
              <a:rPr lang="nl-NL" dirty="0"/>
              <a:t>Elektronica afgeschermd van water </a:t>
            </a:r>
          </a:p>
          <a:p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A12A62-C82F-6BC3-6A00-8DC08B54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F1FCE7-79E4-0BCC-B4EF-3D53535C4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9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A6BECF8-8AB9-D453-127F-A91755B02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Ontwerpspecificaties</a:t>
            </a:r>
          </a:p>
        </p:txBody>
      </p:sp>
      <p:pic>
        <p:nvPicPr>
          <p:cNvPr id="7" name="Picture 6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C84ACC25-C22E-1100-8E10-1DC6391ED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080" y="3942879"/>
            <a:ext cx="8337159" cy="226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055463"/>
      </p:ext>
    </p:extLst>
  </p:cSld>
  <p:clrMapOvr>
    <a:masterClrMapping/>
  </p:clrMapOvr>
</p:sld>
</file>

<file path=ppt/theme/theme1.xml><?xml version="1.0" encoding="utf-8"?>
<a:theme xmlns:a="http://schemas.openxmlformats.org/drawingml/2006/main" name="KU Leuven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U Leuven Sedes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U Leuven" id="{BC384CAF-57B4-4083-BC3D-22218BF4A46A}" vid="{75672E21-F18C-4958-94B8-19E54344552B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KU Leuven</Template>
  <TotalTime>0</TotalTime>
  <Words>1197</Words>
  <Application>Microsoft Office PowerPoint</Application>
  <PresentationFormat>Breedbeeld</PresentationFormat>
  <Paragraphs>417</Paragraphs>
  <Slides>38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2</vt:i4>
      </vt:variant>
      <vt:variant>
        <vt:lpstr>Diatitels</vt:lpstr>
      </vt:variant>
      <vt:variant>
        <vt:i4>38</vt:i4>
      </vt:variant>
    </vt:vector>
  </HeadingPairs>
  <TitlesOfParts>
    <vt:vector size="42" baseType="lpstr">
      <vt:lpstr>Arial</vt:lpstr>
      <vt:lpstr>Calibri</vt:lpstr>
      <vt:lpstr>KU Leuven</vt:lpstr>
      <vt:lpstr>KU Leuven Sedes</vt:lpstr>
      <vt:lpstr>Smart Fire Extinguisher</vt:lpstr>
      <vt:lpstr>Overzicht</vt:lpstr>
      <vt:lpstr>Overzicht</vt:lpstr>
      <vt:lpstr>Sprinklers</vt:lpstr>
      <vt:lpstr>Oplossing</vt:lpstr>
      <vt:lpstr>Overzicht</vt:lpstr>
      <vt:lpstr>Klantenvereisten</vt:lpstr>
      <vt:lpstr>Ontwerpspecificaties</vt:lpstr>
      <vt:lpstr>Ontwerpspecificaties</vt:lpstr>
      <vt:lpstr>Ontwerp</vt:lpstr>
      <vt:lpstr>Overzicht</vt:lpstr>
      <vt:lpstr>Overzicht</vt:lpstr>
      <vt:lpstr>Detectie en lokalisatie</vt:lpstr>
      <vt:lpstr>Detectie en lokalisatie</vt:lpstr>
      <vt:lpstr>Overzicht</vt:lpstr>
      <vt:lpstr>Richten</vt:lpstr>
      <vt:lpstr>Richten</vt:lpstr>
      <vt:lpstr>Overzicht</vt:lpstr>
      <vt:lpstr>Blussen</vt:lpstr>
      <vt:lpstr>Blussen</vt:lpstr>
      <vt:lpstr>Overzicht</vt:lpstr>
      <vt:lpstr>Overzicht</vt:lpstr>
      <vt:lpstr>Constructie</vt:lpstr>
      <vt:lpstr>Overzicht</vt:lpstr>
      <vt:lpstr>Elektrisch circuit</vt:lpstr>
      <vt:lpstr>Overzicht</vt:lpstr>
      <vt:lpstr>Roterend platform, arm en spuit</vt:lpstr>
      <vt:lpstr>Roterend platform, arm en spuit</vt:lpstr>
      <vt:lpstr>Roteren platform, arm en spuit</vt:lpstr>
      <vt:lpstr>Overzicht</vt:lpstr>
      <vt:lpstr>Resultaat demo</vt:lpstr>
      <vt:lpstr>Wat ging goed?</vt:lpstr>
      <vt:lpstr>Wat kon beter?</vt:lpstr>
      <vt:lpstr>Wat kon beter?</vt:lpstr>
      <vt:lpstr>Overzicht</vt:lpstr>
      <vt:lpstr>Besluit</vt:lpstr>
      <vt:lpstr>Overzicht</vt:lpstr>
      <vt:lpstr>Bibliografie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2017-09-13T11:47:32Z</dcterms:created>
  <dcterms:modified xsi:type="dcterms:W3CDTF">2023-05-25T18:25:45Z</dcterms:modified>
</cp:coreProperties>
</file>

<file path=docProps/thumbnail.jpeg>
</file>